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
  </p:notesMasterIdLst>
  <p:sldIdLst>
    <p:sldId id="256" r:id="rId5"/>
    <p:sldId id="261" r:id="rId6"/>
    <p:sldId id="257" r:id="rId7"/>
    <p:sldId id="262" r:id="rId8"/>
    <p:sldId id="259"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4A993-B19D-4957-B0B0-2A6F6DBA73CC}" type="datetimeFigureOut">
              <a:rPr lang="en-GB" smtClean="0"/>
              <a:t>09/10/2026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9C67EE-9CBA-42A2-97B9-D4E1C13E3FFF}" type="slidenum">
              <a:rPr lang="en-GB" smtClean="0"/>
              <a:t>‹#›</a:t>
            </a:fld>
            <a:endParaRPr lang="en-GB"/>
          </a:p>
        </p:txBody>
      </p:sp>
    </p:spTree>
    <p:extLst>
      <p:ext uri="{BB962C8B-B14F-4D97-AF65-F5344CB8AC3E}">
        <p14:creationId xmlns:p14="http://schemas.microsoft.com/office/powerpoint/2010/main" val="2613750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9C67EE-9CBA-42A2-97B9-D4E1C13E3FFF}" type="slidenum">
              <a:rPr lang="en-GB" smtClean="0"/>
              <a:t>3</a:t>
            </a:fld>
            <a:endParaRPr lang="en-GB"/>
          </a:p>
        </p:txBody>
      </p:sp>
    </p:spTree>
    <p:extLst>
      <p:ext uri="{BB962C8B-B14F-4D97-AF65-F5344CB8AC3E}">
        <p14:creationId xmlns:p14="http://schemas.microsoft.com/office/powerpoint/2010/main" val="2532339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D3540-DDE4-3154-6D63-19BF7D260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6D279-6395-6FCA-FF48-ECB2C9222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B1E35-5D6E-6346-B247-B572EEADFFB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C00AB23-0DD5-15AE-78C8-4CF7BAB81A90}"/>
              </a:ext>
            </a:extLst>
          </p:cNvPr>
          <p:cNvSpPr>
            <a:spLocks noGrp="1"/>
          </p:cNvSpPr>
          <p:nvPr>
            <p:ph type="sldNum" sz="quarter" idx="5"/>
          </p:nvPr>
        </p:nvSpPr>
        <p:spPr/>
        <p:txBody>
          <a:bodyPr/>
          <a:lstStyle/>
          <a:p>
            <a:fld id="{399C67EE-9CBA-42A2-97B9-D4E1C13E3FFF}" type="slidenum">
              <a:rPr lang="en-GB" smtClean="0"/>
              <a:t>4</a:t>
            </a:fld>
            <a:endParaRPr lang="en-GB"/>
          </a:p>
        </p:txBody>
      </p:sp>
    </p:spTree>
    <p:extLst>
      <p:ext uri="{BB962C8B-B14F-4D97-AF65-F5344CB8AC3E}">
        <p14:creationId xmlns:p14="http://schemas.microsoft.com/office/powerpoint/2010/main" val="2716698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973171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23723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A37BE36-7D0F-44A2-A25B-DE35A52BACD2}"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405915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A37BE36-7D0F-44A2-A25B-DE35A52BACD2}"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67590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A37BE36-7D0F-44A2-A25B-DE35A52BACD2}" type="datetimeFigureOut">
              <a:rPr lang="en-GB" smtClean="0"/>
              <a:t>09/10/2026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7375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A37BE36-7D0F-44A2-A25B-DE35A52BACD2}" type="datetimeFigureOut">
              <a:rPr lang="en-GB" smtClean="0"/>
              <a:t>09/10/2026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995920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37BE36-7D0F-44A2-A25B-DE35A52BACD2}" type="datetimeFigureOut">
              <a:rPr lang="en-GB" smtClean="0"/>
              <a:t>09/10/2026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242232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36388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A37BE36-7D0F-44A2-A25B-DE35A52BACD2}" type="datetimeFigureOut">
              <a:rPr lang="en-GB" smtClean="0"/>
              <a:t>09/10/2026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8869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46178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A37BE36-7D0F-44A2-A25B-DE35A52BACD2}" type="datetimeFigureOut">
              <a:rPr lang="en-GB" smtClean="0"/>
              <a:t>09/10/2026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BD4FDAD-DFC4-46B8-B368-8A3B126A7E7C}" type="slidenum">
              <a:rPr lang="en-GB" smtClean="0"/>
              <a:t>‹#›</a:t>
            </a:fld>
            <a:endParaRPr lang="en-GB"/>
          </a:p>
        </p:txBody>
      </p:sp>
    </p:spTree>
    <p:extLst>
      <p:ext uri="{BB962C8B-B14F-4D97-AF65-F5344CB8AC3E}">
        <p14:creationId xmlns:p14="http://schemas.microsoft.com/office/powerpoint/2010/main" val="1106561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37BE36-7D0F-44A2-A25B-DE35A52BACD2}" type="datetimeFigureOut">
              <a:rPr lang="en-GB" smtClean="0"/>
              <a:t>09/10/2026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D4FDAD-DFC4-46B8-B368-8A3B126A7E7C}" type="slidenum">
              <a:rPr lang="en-GB" smtClean="0"/>
              <a:t>‹#›</a:t>
            </a:fld>
            <a:endParaRPr lang="en-GB"/>
          </a:p>
        </p:txBody>
      </p:sp>
    </p:spTree>
    <p:extLst>
      <p:ext uri="{BB962C8B-B14F-4D97-AF65-F5344CB8AC3E}">
        <p14:creationId xmlns:p14="http://schemas.microsoft.com/office/powerpoint/2010/main" val="3549574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sharehh.lend-engine.com/" TargetMode="Externa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1026" name="Picture 2" descr="Blackthorns Community Primary Academy">
            <a:extLst>
              <a:ext uri="{FF2B5EF4-FFF2-40B4-BE49-F238E27FC236}">
                <a16:creationId xmlns:a16="http://schemas.microsoft.com/office/drawing/2014/main" id="{872C3D6B-1036-7E95-F0E3-1DB6D3F767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010" y="263978"/>
            <a:ext cx="4105275" cy="952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4B8E2E-8885-83C5-A549-63868FF3E1D9}"/>
              </a:ext>
            </a:extLst>
          </p:cNvPr>
          <p:cNvSpPr txBox="1"/>
          <p:nvPr/>
        </p:nvSpPr>
        <p:spPr>
          <a:xfrm>
            <a:off x="1382487" y="1406978"/>
            <a:ext cx="6400800" cy="584775"/>
          </a:xfrm>
          <a:prstGeom prst="rect">
            <a:avLst/>
          </a:prstGeom>
          <a:noFill/>
        </p:spPr>
        <p:txBody>
          <a:bodyPr wrap="square" rtlCol="0">
            <a:spAutoFit/>
          </a:bodyPr>
          <a:lstStyle/>
          <a:p>
            <a:r>
              <a:rPr lang="en-GB" sz="3200" b="1">
                <a:latin typeface="Berlin Sans FB Demi" panose="020E0802020502020306" pitchFamily="34" charset="0"/>
              </a:rPr>
              <a:t>BLACKTHORNS NEWSLETTER</a:t>
            </a:r>
          </a:p>
        </p:txBody>
      </p:sp>
      <p:sp>
        <p:nvSpPr>
          <p:cNvPr id="6" name="TextBox 5">
            <a:extLst>
              <a:ext uri="{FF2B5EF4-FFF2-40B4-BE49-F238E27FC236}">
                <a16:creationId xmlns:a16="http://schemas.microsoft.com/office/drawing/2014/main" id="{8C5D46CB-4AF3-77D2-2FD7-3273C3E87FCE}"/>
              </a:ext>
            </a:extLst>
          </p:cNvPr>
          <p:cNvSpPr txBox="1"/>
          <p:nvPr/>
        </p:nvSpPr>
        <p:spPr>
          <a:xfrm>
            <a:off x="5725886" y="424543"/>
            <a:ext cx="3169104" cy="369332"/>
          </a:xfrm>
          <a:prstGeom prst="rect">
            <a:avLst/>
          </a:prstGeom>
          <a:noFill/>
        </p:spPr>
        <p:txBody>
          <a:bodyPr wrap="square" lIns="91440" tIns="45720" rIns="91440" bIns="45720" rtlCol="0" anchor="t">
            <a:spAutoFit/>
          </a:bodyPr>
          <a:lstStyle/>
          <a:p>
            <a:r>
              <a:rPr lang="en-GB" dirty="0"/>
              <a:t>9</a:t>
            </a:r>
            <a:r>
              <a:rPr lang="en-GB" baseline="30000" dirty="0"/>
              <a:t>th</a:t>
            </a:r>
            <a:r>
              <a:rPr lang="en-GB" dirty="0"/>
              <a:t> October 2026</a:t>
            </a:r>
          </a:p>
        </p:txBody>
      </p:sp>
      <p:sp>
        <p:nvSpPr>
          <p:cNvPr id="8" name="Rectangle 7">
            <a:extLst>
              <a:ext uri="{FF2B5EF4-FFF2-40B4-BE49-F238E27FC236}">
                <a16:creationId xmlns:a16="http://schemas.microsoft.com/office/drawing/2014/main" id="{5617B4E6-87D8-37EB-E4B8-EA1A8A29763E}"/>
              </a:ext>
            </a:extLst>
          </p:cNvPr>
          <p:cNvSpPr/>
          <p:nvPr/>
        </p:nvSpPr>
        <p:spPr>
          <a:xfrm>
            <a:off x="249010" y="1991753"/>
            <a:ext cx="8645980" cy="47791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Sun Clip Art Images – Browse 278,797 Stock Photos, Vectors ...">
            <a:extLst>
              <a:ext uri="{FF2B5EF4-FFF2-40B4-BE49-F238E27FC236}">
                <a16:creationId xmlns:a16="http://schemas.microsoft.com/office/drawing/2014/main" id="{E394DB98-97ED-E5E6-D963-C0842F4AAE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544" y="913666"/>
            <a:ext cx="820451" cy="7961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7ACA8D88-C809-C97F-9EE0-CE1AC864E906}"/>
              </a:ext>
            </a:extLst>
          </p:cNvPr>
          <p:cNvSpPr txBox="1"/>
          <p:nvPr/>
        </p:nvSpPr>
        <p:spPr>
          <a:xfrm>
            <a:off x="501427" y="2185150"/>
            <a:ext cx="8141145" cy="1569660"/>
          </a:xfrm>
          <a:prstGeom prst="rect">
            <a:avLst/>
          </a:prstGeom>
          <a:noFill/>
          <a:ln>
            <a:solidFill>
              <a:schemeClr val="tx1"/>
            </a:solidFill>
          </a:ln>
        </p:spPr>
        <p:txBody>
          <a:bodyPr wrap="square" lIns="91440" tIns="45720" rIns="91440" bIns="45720" anchor="t">
            <a:spAutoFit/>
          </a:bodyPr>
          <a:lstStyle/>
          <a:p>
            <a:pPr>
              <a:buNone/>
            </a:pPr>
            <a:r>
              <a:rPr lang="en-GB" sz="1600" dirty="0"/>
              <a:t>🍂 It’s hard to believe how quickly the term is moving, and with the cooler mornings and crisp leaves, we are certainly feeling the arrival of autumn at Blackthorns! It has been another busy and happy fortnight, with so many examples of our school community coming together to support, encourage and celebrate our children. I am incredibly proud of the positive spirit across our school, and it is wonderful to see children, staff, families and our wider community playing such an important part in school life. </a:t>
            </a:r>
          </a:p>
        </p:txBody>
      </p:sp>
      <p:sp>
        <p:nvSpPr>
          <p:cNvPr id="9" name="TextBox 8">
            <a:extLst>
              <a:ext uri="{FF2B5EF4-FFF2-40B4-BE49-F238E27FC236}">
                <a16:creationId xmlns:a16="http://schemas.microsoft.com/office/drawing/2014/main" id="{B7796E6D-190F-89EA-6167-0ACC06180755}"/>
              </a:ext>
            </a:extLst>
          </p:cNvPr>
          <p:cNvSpPr txBox="1"/>
          <p:nvPr/>
        </p:nvSpPr>
        <p:spPr>
          <a:xfrm>
            <a:off x="342850" y="3888020"/>
            <a:ext cx="3177140" cy="2462213"/>
          </a:xfrm>
          <a:prstGeom prst="rect">
            <a:avLst/>
          </a:prstGeom>
          <a:noFill/>
          <a:ln>
            <a:solidFill>
              <a:schemeClr val="tx1"/>
            </a:solidFill>
          </a:ln>
        </p:spPr>
        <p:txBody>
          <a:bodyPr wrap="square">
            <a:spAutoFit/>
          </a:bodyPr>
          <a:lstStyle/>
          <a:p>
            <a:pPr>
              <a:buNone/>
            </a:pPr>
            <a:r>
              <a:rPr lang="en-GB" sz="1400" dirty="0"/>
              <a:t>🌟 Our </a:t>
            </a:r>
            <a:r>
              <a:rPr lang="en-GB" sz="1400" b="1" dirty="0"/>
              <a:t>Reception</a:t>
            </a:r>
            <a:r>
              <a:rPr lang="en-GB" sz="1400" dirty="0"/>
              <a:t> children have made a fantastic start to life at Blackthorns and have settled in so well. They are already really enjoying their phonics sessions, enthusiastically practising their sounds, using Fred Talk and beginning to blend sounds together to read words. It has been lovely to see their confidence growing, and we are so pleased to have them as part of our Blackthorns family! 📚</a:t>
            </a:r>
          </a:p>
        </p:txBody>
      </p:sp>
      <p:sp>
        <p:nvSpPr>
          <p:cNvPr id="16" name="TextBox 15">
            <a:extLst>
              <a:ext uri="{FF2B5EF4-FFF2-40B4-BE49-F238E27FC236}">
                <a16:creationId xmlns:a16="http://schemas.microsoft.com/office/drawing/2014/main" id="{94417F15-5A2A-4F6C-E0E6-060C5BD6ABC5}"/>
              </a:ext>
            </a:extLst>
          </p:cNvPr>
          <p:cNvSpPr txBox="1"/>
          <p:nvPr/>
        </p:nvSpPr>
        <p:spPr>
          <a:xfrm>
            <a:off x="3675160" y="3888020"/>
            <a:ext cx="5164723" cy="2369880"/>
          </a:xfrm>
          <a:prstGeom prst="rect">
            <a:avLst/>
          </a:prstGeom>
          <a:noFill/>
          <a:ln>
            <a:solidFill>
              <a:schemeClr val="tx1"/>
            </a:solidFill>
          </a:ln>
        </p:spPr>
        <p:txBody>
          <a:bodyPr wrap="square">
            <a:spAutoFit/>
          </a:bodyPr>
          <a:lstStyle/>
          <a:p>
            <a:pPr>
              <a:buNone/>
            </a:pPr>
            <a:r>
              <a:rPr lang="en-GB" dirty="0"/>
              <a:t>🏕️ </a:t>
            </a:r>
            <a:r>
              <a:rPr lang="en-GB" sz="1400" dirty="0"/>
              <a:t>We would like to wish our </a:t>
            </a:r>
            <a:r>
              <a:rPr lang="en-GB" sz="1400" b="1" dirty="0"/>
              <a:t>Year 5 </a:t>
            </a:r>
            <a:r>
              <a:rPr lang="en-GB" sz="1400" dirty="0"/>
              <a:t>children lots of luck for their exciting two-night residential at </a:t>
            </a:r>
            <a:r>
              <a:rPr lang="en-GB" sz="1400" b="1" dirty="0"/>
              <a:t>Bowles</a:t>
            </a:r>
            <a:r>
              <a:rPr lang="en-GB" sz="1400" dirty="0"/>
              <a:t> next week! They have a great programme of activities ahead of them, including a ropes course, skiing, raft building, orienteering, archery and climbing. We are sure they will have an amazing time, challenge themselves, make wonderful memories and enjoy spending time together as a class. A huge thank you to Miss Wilding, Miss Clay, Mrs Piner and Miss Renfree for giving up their time to accompany the children and make this special experience possible. We hope you all have a fantastic adventure! </a:t>
            </a:r>
            <a:r>
              <a:rPr lang="en-GB" dirty="0"/>
              <a:t>🌟</a:t>
            </a:r>
          </a:p>
        </p:txBody>
      </p:sp>
    </p:spTree>
    <p:extLst>
      <p:ext uri="{BB962C8B-B14F-4D97-AF65-F5344CB8AC3E}">
        <p14:creationId xmlns:p14="http://schemas.microsoft.com/office/powerpoint/2010/main" val="92289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D9ADEF50-1B77-821D-A6B1-92195E4DDEC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92A7FD1-CDC3-8A79-DAE5-3AED1D4F0BF3}"/>
              </a:ext>
            </a:extLst>
          </p:cNvPr>
          <p:cNvSpPr txBox="1"/>
          <p:nvPr/>
        </p:nvSpPr>
        <p:spPr>
          <a:xfrm>
            <a:off x="4078224" y="420820"/>
            <a:ext cx="4654296" cy="563231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L="0" marR="0" indent="0" algn="l" fontAlgn="base">
              <a:buNone/>
            </a:pPr>
            <a:r>
              <a:rPr lang="en-GB" sz="1200" b="0" i="0" dirty="0">
                <a:solidFill>
                  <a:srgbClr val="000000"/>
                </a:solidFill>
                <a:effectLst/>
                <a:latin typeface="Aptos" panose="020B0004020202020204" pitchFamily="34" charset="0"/>
              </a:rPr>
              <a:t>A huge thank you to those who gave up their time to support the </a:t>
            </a:r>
            <a:r>
              <a:rPr lang="en-GB" sz="1200" b="1" i="0" dirty="0">
                <a:solidFill>
                  <a:srgbClr val="000000"/>
                </a:solidFill>
                <a:effectLst/>
                <a:latin typeface="Aptos" panose="020B0004020202020204" pitchFamily="34" charset="0"/>
              </a:rPr>
              <a:t>Love Your School Day </a:t>
            </a:r>
            <a:r>
              <a:rPr lang="en-GB" sz="1200" b="0" i="0" dirty="0">
                <a:solidFill>
                  <a:srgbClr val="000000"/>
                </a:solidFill>
                <a:effectLst/>
                <a:latin typeface="Aptos" panose="020B0004020202020204" pitchFamily="34" charset="0"/>
              </a:rPr>
              <a:t>on Saturday 26th September. It was great to see so many parents, carers and children (30 adults and 21 children on the day) working together to spruce up the site and I hope everybody agrees that with fence staining, garden tidying, weeding beds etc. we've made a big impact in just one day! A couple of views from those that attended:</a:t>
            </a:r>
          </a:p>
          <a:p>
            <a:pPr marL="0" marR="0" indent="0" algn="l" fontAlgn="base">
              <a:buNone/>
            </a:pPr>
            <a:endParaRPr lang="en-GB" sz="1200" b="0" i="0" dirty="0">
              <a:solidFill>
                <a:srgbClr val="000000"/>
              </a:solidFill>
              <a:effectLst/>
              <a:latin typeface="Aptos" panose="020B0004020202020204" pitchFamily="34" charset="0"/>
            </a:endParaRPr>
          </a:p>
          <a:p>
            <a:pPr marL="0" marR="0" indent="0" algn="l" fontAlgn="base">
              <a:buNone/>
            </a:pPr>
            <a:r>
              <a:rPr lang="en-GB" sz="1200" b="0" i="0" dirty="0">
                <a:solidFill>
                  <a:srgbClr val="000000"/>
                </a:solidFill>
                <a:effectLst/>
                <a:latin typeface="Aptos" panose="020B0004020202020204" pitchFamily="34" charset="0"/>
              </a:rPr>
              <a:t>‘It was such a lovely few hours and just magic to see all the progress’</a:t>
            </a:r>
            <a:br>
              <a:rPr lang="en-GB" sz="1200" b="0" i="0" dirty="0">
                <a:solidFill>
                  <a:srgbClr val="000000"/>
                </a:solidFill>
                <a:effectLst/>
                <a:latin typeface="Aptos" panose="020B0004020202020204" pitchFamily="34" charset="0"/>
              </a:rPr>
            </a:br>
            <a:endParaRPr lang="en-GB" sz="1200" b="0" i="0" dirty="0">
              <a:solidFill>
                <a:srgbClr val="000000"/>
              </a:solidFill>
              <a:effectLst/>
              <a:latin typeface="Aptos" panose="020B0004020202020204" pitchFamily="34" charset="0"/>
            </a:endParaRPr>
          </a:p>
          <a:p>
            <a:pPr marL="0" marR="0" indent="0" algn="l" fontAlgn="base">
              <a:buNone/>
            </a:pPr>
            <a:r>
              <a:rPr lang="en-GB" sz="1200" b="0" i="0" dirty="0">
                <a:solidFill>
                  <a:srgbClr val="000000"/>
                </a:solidFill>
                <a:effectLst/>
                <a:latin typeface="Aptos" panose="020B0004020202020204" pitchFamily="34" charset="0"/>
              </a:rPr>
              <a:t>‘I love these kind of days where the local community pull together for the common good.’</a:t>
            </a:r>
            <a:br>
              <a:rPr lang="en-GB" sz="1200" b="0" i="0" dirty="0">
                <a:solidFill>
                  <a:srgbClr val="000000"/>
                </a:solidFill>
                <a:effectLst/>
                <a:latin typeface="Aptos" panose="020B0004020202020204" pitchFamily="34" charset="0"/>
              </a:rPr>
            </a:br>
            <a:endParaRPr lang="en-GB" sz="1200" b="0" i="0" dirty="0">
              <a:solidFill>
                <a:srgbClr val="000000"/>
              </a:solidFill>
              <a:effectLst/>
              <a:latin typeface="Aptos" panose="020B0004020202020204" pitchFamily="34" charset="0"/>
            </a:endParaRPr>
          </a:p>
          <a:p>
            <a:pPr marL="0" marR="0" indent="0" algn="l" fontAlgn="base">
              <a:buNone/>
            </a:pPr>
            <a:r>
              <a:rPr lang="en-GB" sz="1200" b="0" i="0" dirty="0">
                <a:solidFill>
                  <a:srgbClr val="000000"/>
                </a:solidFill>
                <a:effectLst/>
                <a:latin typeface="Aptos" panose="020B0004020202020204" pitchFamily="34" charset="0"/>
              </a:rPr>
              <a:t>We'd also like to extend our thanks to the invisible workers who covered childcare or other commitments in order to free up those who were with us on Saturday.</a:t>
            </a:r>
          </a:p>
          <a:p>
            <a:pPr marL="0" marR="0" indent="0" algn="l" rtl="0" fontAlgn="base">
              <a:buNone/>
            </a:pPr>
            <a:endParaRPr lang="en-GB" sz="1200" b="0" i="0" dirty="0">
              <a:solidFill>
                <a:srgbClr val="000000"/>
              </a:solidFill>
              <a:effectLst/>
              <a:latin typeface="Aptos" panose="020B0004020202020204" pitchFamily="34" charset="0"/>
            </a:endParaRPr>
          </a:p>
          <a:p>
            <a:pPr marL="0" marR="0" indent="0" algn="l" fontAlgn="base">
              <a:buNone/>
            </a:pPr>
            <a:r>
              <a:rPr lang="en-GB" sz="1200" b="0" i="0" dirty="0">
                <a:solidFill>
                  <a:srgbClr val="000000"/>
                </a:solidFill>
                <a:effectLst/>
                <a:latin typeface="Aptos" panose="020B0004020202020204" pitchFamily="34" charset="0"/>
              </a:rPr>
              <a:t>Thanks also to those of you who were able to donate plants, paint, stain and lend tools. We were particularly well supported by Share Haywards Heath - the local 'library of things' which lent us over 20 tools for the day with no charge to the school. If you're ever looking to borrow something do check out their website as it's a very easy and affordable way to hire what can otherwise be expensive equipment: </a:t>
            </a:r>
            <a:r>
              <a:rPr lang="en-GB" sz="1200" b="0" i="0" dirty="0">
                <a:solidFill>
                  <a:srgbClr val="000000"/>
                </a:solidFill>
                <a:effectLst/>
                <a:latin typeface="Aptos" panose="020B0004020202020204" pitchFamily="34" charset="0"/>
                <a:hlinkClick r:id="rId2" tooltip="https://sharehh.lend-engine.com/"/>
              </a:rPr>
              <a:t>https://sharehh.lend-engine.com/</a:t>
            </a:r>
            <a:endParaRPr lang="en-GB" sz="1200" b="0" i="0" dirty="0">
              <a:solidFill>
                <a:srgbClr val="000000"/>
              </a:solidFill>
              <a:effectLst/>
              <a:latin typeface="Aptos" panose="020B0004020202020204" pitchFamily="34" charset="0"/>
            </a:endParaRPr>
          </a:p>
          <a:p>
            <a:pPr marL="0" marR="0" indent="0" algn="l" fontAlgn="base">
              <a:buNone/>
            </a:pPr>
            <a:endParaRPr lang="en-GB" sz="1200" b="0" i="0" dirty="0">
              <a:solidFill>
                <a:srgbClr val="000000"/>
              </a:solidFill>
              <a:effectLst/>
              <a:latin typeface="Aptos" panose="020B0004020202020204" pitchFamily="34" charset="0"/>
            </a:endParaRPr>
          </a:p>
          <a:p>
            <a:pPr marL="0" marR="0" indent="0" algn="l" fontAlgn="base">
              <a:buNone/>
            </a:pPr>
            <a:r>
              <a:rPr lang="en-GB" sz="1200" b="0" i="0" dirty="0">
                <a:solidFill>
                  <a:srgbClr val="000000"/>
                </a:solidFill>
                <a:effectLst/>
                <a:latin typeface="Aptos" panose="020B0004020202020204" pitchFamily="34" charset="0"/>
              </a:rPr>
              <a:t>There is more to be done and we're planning another event like this in 2027. If you want to help please email Bob Baker Chair of the Local Governing Body at b.baker@blackthornsprimaryacademy.org.uk</a:t>
            </a:r>
          </a:p>
        </p:txBody>
      </p:sp>
      <p:pic>
        <p:nvPicPr>
          <p:cNvPr id="12" name="Picture 11">
            <a:extLst>
              <a:ext uri="{FF2B5EF4-FFF2-40B4-BE49-F238E27FC236}">
                <a16:creationId xmlns:a16="http://schemas.microsoft.com/office/drawing/2014/main" id="{2A1B3FA3-D87C-8850-35EB-47E3F0CDD2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6" y="3465727"/>
            <a:ext cx="2441448" cy="3255264"/>
          </a:xfrm>
          <a:prstGeom prst="rect">
            <a:avLst/>
          </a:prstGeom>
        </p:spPr>
      </p:pic>
      <p:pic>
        <p:nvPicPr>
          <p:cNvPr id="15" name="Picture 14">
            <a:extLst>
              <a:ext uri="{FF2B5EF4-FFF2-40B4-BE49-F238E27FC236}">
                <a16:creationId xmlns:a16="http://schemas.microsoft.com/office/drawing/2014/main" id="{7EDAD3D7-24E3-9AAC-687C-9CFDE5C75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096" y="58847"/>
            <a:ext cx="2436359" cy="3178129"/>
          </a:xfrm>
          <a:prstGeom prst="rect">
            <a:avLst/>
          </a:prstGeom>
        </p:spPr>
      </p:pic>
    </p:spTree>
    <p:extLst>
      <p:ext uri="{BB962C8B-B14F-4D97-AF65-F5344CB8AC3E}">
        <p14:creationId xmlns:p14="http://schemas.microsoft.com/office/powerpoint/2010/main" val="2110756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43BBF1-B360-B8EC-463B-5D4E08BC95B4}"/>
              </a:ext>
            </a:extLst>
          </p:cNvPr>
          <p:cNvSpPr txBox="1"/>
          <p:nvPr/>
        </p:nvSpPr>
        <p:spPr>
          <a:xfrm>
            <a:off x="374904" y="3295394"/>
            <a:ext cx="5266944" cy="3046988"/>
          </a:xfrm>
          <a:prstGeom prst="rect">
            <a:avLst/>
          </a:prstGeom>
          <a:noFill/>
          <a:ln>
            <a:solidFill>
              <a:schemeClr val="tx1"/>
            </a:solidFill>
          </a:ln>
        </p:spPr>
        <p:txBody>
          <a:bodyPr wrap="square">
            <a:spAutoFit/>
          </a:bodyPr>
          <a:lstStyle/>
          <a:p>
            <a:pPr>
              <a:buNone/>
            </a:pPr>
            <a:r>
              <a:rPr lang="en-GB" sz="1600" dirty="0"/>
              <a:t>🌟 </a:t>
            </a:r>
            <a:r>
              <a:rPr lang="en-GB" sz="1600" b="1" dirty="0"/>
              <a:t>Blackthorns Stars!</a:t>
            </a:r>
            <a:endParaRPr lang="en-GB" sz="1600" dirty="0"/>
          </a:p>
          <a:p>
            <a:pPr>
              <a:buNone/>
            </a:pPr>
            <a:r>
              <a:rPr lang="en-GB" sz="1600" dirty="0"/>
              <a:t>Each member of staff has been given a set of </a:t>
            </a:r>
            <a:r>
              <a:rPr lang="en-GB" sz="1600" b="1" dirty="0"/>
              <a:t>Blackthorns Star </a:t>
            </a:r>
            <a:r>
              <a:rPr lang="en-GB" sz="1600" b="1" dirty="0" err="1"/>
              <a:t>certificards</a:t>
            </a:r>
            <a:r>
              <a:rPr lang="en-GB" sz="1600" dirty="0"/>
              <a:t>, with the staff member’s name on the back. Throughout the week, staff will award these to children who are going above and beyond and really demonstrating our school values. To ensure we recognise children across the whole school, staff cannot give a </a:t>
            </a:r>
            <a:r>
              <a:rPr lang="en-GB" sz="1600" dirty="0" err="1"/>
              <a:t>certificard</a:t>
            </a:r>
            <a:r>
              <a:rPr lang="en-GB" sz="1600" dirty="0"/>
              <a:t> to a child in their own class! Every Friday, the children who have received a </a:t>
            </a:r>
            <a:r>
              <a:rPr lang="en-GB" sz="1600" dirty="0" err="1"/>
              <a:t>certificard</a:t>
            </a:r>
            <a:r>
              <a:rPr lang="en-GB" sz="1600" dirty="0"/>
              <a:t> will be celebrated in our Celebration Assembly. We can’t wait to see all the wonderful examples of our children being </a:t>
            </a:r>
            <a:r>
              <a:rPr lang="en-GB" sz="1600" b="1" dirty="0"/>
              <a:t>Blackthorns Stars!</a:t>
            </a:r>
            <a:r>
              <a:rPr lang="en-GB" sz="1600" dirty="0"/>
              <a:t> ⭐</a:t>
            </a:r>
          </a:p>
        </p:txBody>
      </p:sp>
      <p:pic>
        <p:nvPicPr>
          <p:cNvPr id="4" name="Picture 3">
            <a:extLst>
              <a:ext uri="{FF2B5EF4-FFF2-40B4-BE49-F238E27FC236}">
                <a16:creationId xmlns:a16="http://schemas.microsoft.com/office/drawing/2014/main" id="{D8368F48-4659-1012-C5A3-30C687E6C180}"/>
              </a:ext>
            </a:extLst>
          </p:cNvPr>
          <p:cNvPicPr>
            <a:picLocks noChangeAspect="1"/>
          </p:cNvPicPr>
          <p:nvPr/>
        </p:nvPicPr>
        <p:blipFill>
          <a:blip r:embed="rId3"/>
          <a:stretch>
            <a:fillRect/>
          </a:stretch>
        </p:blipFill>
        <p:spPr>
          <a:xfrm>
            <a:off x="5766089" y="3744468"/>
            <a:ext cx="3259038" cy="2148840"/>
          </a:xfrm>
          <a:prstGeom prst="rect">
            <a:avLst/>
          </a:prstGeom>
        </p:spPr>
      </p:pic>
      <p:sp>
        <p:nvSpPr>
          <p:cNvPr id="7" name="TextBox 6">
            <a:extLst>
              <a:ext uri="{FF2B5EF4-FFF2-40B4-BE49-F238E27FC236}">
                <a16:creationId xmlns:a16="http://schemas.microsoft.com/office/drawing/2014/main" id="{38697C62-65C7-58ED-8B0A-EB3002E04CAB}"/>
              </a:ext>
            </a:extLst>
          </p:cNvPr>
          <p:cNvSpPr txBox="1"/>
          <p:nvPr/>
        </p:nvSpPr>
        <p:spPr>
          <a:xfrm>
            <a:off x="489204" y="179059"/>
            <a:ext cx="8165592" cy="2308324"/>
          </a:xfrm>
          <a:prstGeom prst="rect">
            <a:avLst/>
          </a:prstGeom>
          <a:noFill/>
          <a:ln>
            <a:solidFill>
              <a:schemeClr val="tx1"/>
            </a:solidFill>
          </a:ln>
        </p:spPr>
        <p:txBody>
          <a:bodyPr wrap="square">
            <a:spAutoFit/>
          </a:bodyPr>
          <a:lstStyle/>
          <a:p>
            <a:pPr>
              <a:buNone/>
            </a:pPr>
            <a:r>
              <a:rPr lang="en-GB" b="1" dirty="0"/>
              <a:t>Every Day Counts!</a:t>
            </a:r>
            <a:br>
              <a:rPr lang="en-GB" dirty="0"/>
            </a:br>
            <a:r>
              <a:rPr lang="en-GB" dirty="0"/>
              <a:t>Being in school every day helps children develop positive routines, grow in confidence and feel connected to their classmates and teachers. Missing school can mean missing important learning and the experiences that help children thrive. We understand that children may occasionally be unwell, but we encourage all families to make attendance a priority and help their children enjoy the full range of opportunities that life at Blackthorns has to offer. Thank you for your continued support!</a:t>
            </a:r>
          </a:p>
        </p:txBody>
      </p:sp>
    </p:spTree>
    <p:extLst>
      <p:ext uri="{BB962C8B-B14F-4D97-AF65-F5344CB8AC3E}">
        <p14:creationId xmlns:p14="http://schemas.microsoft.com/office/powerpoint/2010/main" val="165206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a:extLst>
            <a:ext uri="{FF2B5EF4-FFF2-40B4-BE49-F238E27FC236}">
              <a16:creationId xmlns:a16="http://schemas.microsoft.com/office/drawing/2014/main" id="{3DB19083-4EE8-6CD1-D478-49DF20B6519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9A2596B-CA54-8A10-97CD-0CA2873A0DB3}"/>
              </a:ext>
            </a:extLst>
          </p:cNvPr>
          <p:cNvSpPr txBox="1"/>
          <p:nvPr/>
        </p:nvSpPr>
        <p:spPr>
          <a:xfrm>
            <a:off x="274320" y="65777"/>
            <a:ext cx="8641080" cy="4247317"/>
          </a:xfrm>
          <a:prstGeom prst="rect">
            <a:avLst/>
          </a:prstGeom>
          <a:noFill/>
          <a:ln>
            <a:solidFill>
              <a:schemeClr val="bg1"/>
            </a:solidFill>
          </a:ln>
        </p:spPr>
        <p:txBody>
          <a:bodyPr wrap="square">
            <a:spAutoFit/>
          </a:bodyPr>
          <a:lstStyle/>
          <a:p>
            <a:pPr marL="0" marR="0" indent="0" algn="l" fontAlgn="base">
              <a:buNone/>
            </a:pPr>
            <a:r>
              <a:rPr lang="en-GB" sz="1800" b="1" i="0" dirty="0">
                <a:solidFill>
                  <a:schemeClr val="tx1"/>
                </a:solidFill>
                <a:effectLst/>
                <a:latin typeface="+mn-lt"/>
              </a:rPr>
              <a:t>Trailblazers had a very successful residential in the Isle of Wight at Little Canada PGL centre. </a:t>
            </a:r>
          </a:p>
          <a:p>
            <a:pPr marL="0" marR="0" indent="0" algn="l" fontAlgn="base">
              <a:buNone/>
            </a:pPr>
            <a:r>
              <a:rPr lang="en-GB" sz="1800" b="0" i="0" dirty="0">
                <a:solidFill>
                  <a:schemeClr val="tx1"/>
                </a:solidFill>
                <a:effectLst/>
                <a:latin typeface="+mn-lt"/>
              </a:rPr>
              <a:t>They took part in 4 activities a day. Favourites were giant swing, Jacobs ladder, canoeing and axe throwing! The staff were so proud of the behaviour and positive attitude of all the children. We played bingo, had a quiz, a movie night , celebrated Wilf's birthday and had lots of competition in the evenings. Many of the instructors said Blackthorns' children were so polite and friendly. Lila and Charlie were voted Queen and King of the IOW and Betty and </a:t>
            </a:r>
            <a:r>
              <a:rPr lang="en-GB" sz="1800" b="0" i="0">
                <a:solidFill>
                  <a:schemeClr val="tx1"/>
                </a:solidFill>
                <a:effectLst/>
                <a:latin typeface="+mn-lt"/>
              </a:rPr>
              <a:t>Tommy the </a:t>
            </a:r>
            <a:r>
              <a:rPr lang="en-GB" sz="1800" b="0" i="0" dirty="0">
                <a:solidFill>
                  <a:schemeClr val="tx1"/>
                </a:solidFill>
                <a:effectLst/>
                <a:latin typeface="+mn-lt"/>
              </a:rPr>
              <a:t>Prince and Princess. Children opened letters from their parents on the way home and also letters from themselves which they had written before they left. Were their predictions of how many socks Mrs J found when she checked the rooms correct? </a:t>
            </a:r>
          </a:p>
          <a:p>
            <a:pPr marL="0" marR="0" indent="0" algn="l" fontAlgn="base">
              <a:buNone/>
            </a:pPr>
            <a:r>
              <a:rPr lang="en-GB" sz="1800" b="0" i="0" dirty="0">
                <a:solidFill>
                  <a:schemeClr val="tx1"/>
                </a:solidFill>
                <a:effectLst/>
                <a:latin typeface="+mn-lt"/>
              </a:rPr>
              <a:t>Trailblazers are now writing letters to our MP making sure that school residentials are always available for children. </a:t>
            </a:r>
          </a:p>
          <a:p>
            <a:pPr marL="0" marR="0" indent="0" algn="l" fontAlgn="base">
              <a:buNone/>
            </a:pPr>
            <a:r>
              <a:rPr lang="en-GB" sz="1800" b="0" i="0" dirty="0">
                <a:solidFill>
                  <a:schemeClr val="tx1"/>
                </a:solidFill>
                <a:effectLst/>
                <a:latin typeface="+mn-lt"/>
              </a:rPr>
              <a:t>''100% the best time of my life,'' said Flora aged 10. </a:t>
            </a:r>
          </a:p>
          <a:p>
            <a:pPr marL="0" marR="0" indent="0" algn="l" fontAlgn="base">
              <a:buNone/>
            </a:pPr>
            <a:r>
              <a:rPr lang="en-GB" sz="1800" b="0" i="0" dirty="0">
                <a:solidFill>
                  <a:schemeClr val="tx1"/>
                </a:solidFill>
                <a:effectLst/>
                <a:latin typeface="+mn-lt"/>
              </a:rPr>
              <a:t>''it was an amazing learning experience,'' said Cece aged 10</a:t>
            </a:r>
            <a:endParaRPr lang="en-GB" sz="1200" b="0" i="0" dirty="0">
              <a:solidFill>
                <a:srgbClr val="000000"/>
              </a:solidFill>
              <a:effectLst/>
              <a:latin typeface="Aptos" panose="020B0004020202020204" pitchFamily="34" charset="0"/>
            </a:endParaRPr>
          </a:p>
        </p:txBody>
      </p:sp>
      <p:pic>
        <p:nvPicPr>
          <p:cNvPr id="8" name="Picture 7">
            <a:extLst>
              <a:ext uri="{FF2B5EF4-FFF2-40B4-BE49-F238E27FC236}">
                <a16:creationId xmlns:a16="http://schemas.microsoft.com/office/drawing/2014/main" id="{648F9A73-B22E-EA86-3111-13291B7FC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562106" y="4314966"/>
            <a:ext cx="2469558" cy="254946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Picture 9">
            <a:extLst>
              <a:ext uri="{FF2B5EF4-FFF2-40B4-BE49-F238E27FC236}">
                <a16:creationId xmlns:a16="http://schemas.microsoft.com/office/drawing/2014/main" id="{9E235DB2-9F11-820D-8586-3B26D3761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528223" y="4663610"/>
            <a:ext cx="2469556" cy="18521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27C71ED5-9E58-2D18-20FB-680EFBF47C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47209" y="4657515"/>
            <a:ext cx="2420787" cy="181559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591800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E2A36E1-8227-4A6B-BA25-28BAE264D8AF}"/>
              </a:ext>
            </a:extLst>
          </p:cNvPr>
          <p:cNvSpPr txBox="1"/>
          <p:nvPr/>
        </p:nvSpPr>
        <p:spPr>
          <a:xfrm rot="10800000" flipV="1">
            <a:off x="148468" y="5683028"/>
            <a:ext cx="885070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t>I am available at the beginning and end of the school day as much as possible, please feel free to come and speak to me should you have any queries.</a:t>
            </a:r>
          </a:p>
          <a:p>
            <a:pPr algn="ctr"/>
            <a:r>
              <a:rPr lang="en-US" sz="1400" b="1" i="1"/>
              <a:t> EMMA SAUNDERS</a:t>
            </a:r>
          </a:p>
          <a:p>
            <a:pPr algn="ctr"/>
            <a:r>
              <a:rPr lang="en-US" sz="1400" b="1" i="1"/>
              <a:t> Headteacher</a:t>
            </a:r>
            <a:endParaRPr lang="en-US" sz="1400" b="1" i="1" dirty="0"/>
          </a:p>
        </p:txBody>
      </p:sp>
      <p:sp>
        <p:nvSpPr>
          <p:cNvPr id="12" name="TextBox 11">
            <a:extLst>
              <a:ext uri="{FF2B5EF4-FFF2-40B4-BE49-F238E27FC236}">
                <a16:creationId xmlns:a16="http://schemas.microsoft.com/office/drawing/2014/main" id="{BBFB856E-7450-1A70-E2B8-83E063FEFD6C}"/>
              </a:ext>
            </a:extLst>
          </p:cNvPr>
          <p:cNvSpPr txBox="1"/>
          <p:nvPr/>
        </p:nvSpPr>
        <p:spPr>
          <a:xfrm>
            <a:off x="319064" y="220864"/>
            <a:ext cx="81574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Dates for your diary. </a:t>
            </a:r>
            <a:r>
              <a:rPr lang="en-GB" sz="1400"/>
              <a:t>More information will follow regarding these events</a:t>
            </a:r>
            <a:r>
              <a:rPr lang="en-GB"/>
              <a:t>.</a:t>
            </a:r>
            <a:endParaRPr lang="en-GB" dirty="0"/>
          </a:p>
        </p:txBody>
      </p:sp>
      <p:pic>
        <p:nvPicPr>
          <p:cNvPr id="3" name="Picture 2">
            <a:extLst>
              <a:ext uri="{FF2B5EF4-FFF2-40B4-BE49-F238E27FC236}">
                <a16:creationId xmlns:a16="http://schemas.microsoft.com/office/drawing/2014/main" id="{E71C6568-8498-7E18-43CC-22C086D1D708}"/>
              </a:ext>
            </a:extLst>
          </p:cNvPr>
          <p:cNvPicPr>
            <a:picLocks noChangeAspect="1"/>
          </p:cNvPicPr>
          <p:nvPr/>
        </p:nvPicPr>
        <p:blipFill>
          <a:blip r:embed="rId2"/>
          <a:stretch>
            <a:fillRect/>
          </a:stretch>
        </p:blipFill>
        <p:spPr>
          <a:xfrm>
            <a:off x="851372" y="557076"/>
            <a:ext cx="6994180" cy="4933313"/>
          </a:xfrm>
          <a:prstGeom prst="rect">
            <a:avLst/>
          </a:prstGeom>
        </p:spPr>
      </p:pic>
    </p:spTree>
    <p:extLst>
      <p:ext uri="{BB962C8B-B14F-4D97-AF65-F5344CB8AC3E}">
        <p14:creationId xmlns:p14="http://schemas.microsoft.com/office/powerpoint/2010/main" val="9389650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212018540EC1469E25A1F54B32B318" ma:contentTypeVersion="16" ma:contentTypeDescription="Create a new document." ma:contentTypeScope="" ma:versionID="757f1bd7fa4e779b7460b332e875dbfa">
  <xsd:schema xmlns:xsd="http://www.w3.org/2001/XMLSchema" xmlns:xs="http://www.w3.org/2001/XMLSchema" xmlns:p="http://schemas.microsoft.com/office/2006/metadata/properties" xmlns:ns2="d42e04c9-6f58-4964-b0e1-b412754b0a6a" xmlns:ns3="64fceab6-d6e2-4967-b0d3-f34d7fb37bdb" targetNamespace="http://schemas.microsoft.com/office/2006/metadata/properties" ma:root="true" ma:fieldsID="cf17c3e757f7eef2f1a41402cd996380" ns2:_="" ns3:_="">
    <xsd:import namespace="d42e04c9-6f58-4964-b0e1-b412754b0a6a"/>
    <xsd:import namespace="64fceab6-d6e2-4967-b0d3-f34d7fb37bd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2e04c9-6f58-4964-b0e1-b412754b0a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4a7214f-37fc-47d8-bc3c-7f87a24884c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fceab6-d6e2-4967-b0d3-f34d7fb37bd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a7a5e5-89c2-4ef6-af90-d6cb65aa15f9}" ma:internalName="TaxCatchAll" ma:readOnly="false" ma:showField="CatchAllData" ma:web="64fceab6-d6e2-4967-b0d3-f34d7fb37b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42e04c9-6f58-4964-b0e1-b412754b0a6a">
      <Terms xmlns="http://schemas.microsoft.com/office/infopath/2007/PartnerControls"/>
    </lcf76f155ced4ddcb4097134ff3c332f>
    <TaxCatchAll xmlns="64fceab6-d6e2-4967-b0d3-f34d7fb37bdb" xsi:nil="true"/>
    <MediaLengthInSeconds xmlns="d42e04c9-6f58-4964-b0e1-b412754b0a6a" xsi:nil="true"/>
    <SharedWithUsers xmlns="64fceab6-d6e2-4967-b0d3-f34d7fb37bdb">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F05398-C649-4453-81FC-30EB13A1C9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2e04c9-6f58-4964-b0e1-b412754b0a6a"/>
    <ds:schemaRef ds:uri="64fceab6-d6e2-4967-b0d3-f34d7fb37b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5FFA7E-2C9E-4877-AB32-DB34AD6A4536}">
  <ds:schemaRefs>
    <ds:schemaRef ds:uri="http://schemas.openxmlformats.org/package/2006/metadata/core-properties"/>
    <ds:schemaRef ds:uri="http://purl.org/dc/terms/"/>
    <ds:schemaRef ds:uri="7b828732-ee0d-4785-becb-3833ac49081c"/>
    <ds:schemaRef ds:uri="35b0577c-5ed3-4a6f-8c10-8e6f8874e83b"/>
    <ds:schemaRef ds:uri="http://schemas.microsoft.com/office/2006/metadata/properties"/>
    <ds:schemaRef ds:uri="http://schemas.microsoft.com/office/2006/documentManagement/types"/>
    <ds:schemaRef ds:uri="http://purl.org/dc/elements/1.1/"/>
    <ds:schemaRef ds:uri="http://purl.org/dc/dcmitype/"/>
    <ds:schemaRef ds:uri="http://www.w3.org/XML/1998/namespace"/>
    <ds:schemaRef ds:uri="http://schemas.microsoft.com/office/infopath/2007/PartnerControls"/>
    <ds:schemaRef ds:uri="d42e04c9-6f58-4964-b0e1-b412754b0a6a"/>
    <ds:schemaRef ds:uri="64fceab6-d6e2-4967-b0d3-f34d7fb37bdb"/>
  </ds:schemaRefs>
</ds:datastoreItem>
</file>

<file path=customXml/itemProps3.xml><?xml version="1.0" encoding="utf-8"?>
<ds:datastoreItem xmlns:ds="http://schemas.openxmlformats.org/officeDocument/2006/customXml" ds:itemID="{D3DEA353-F3DF-4D6C-9AC9-8C902D826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2092</TotalTime>
  <Words>1022</Words>
  <Application>Microsoft Office PowerPoint</Application>
  <PresentationFormat>On-screen Show (4:3)</PresentationFormat>
  <Paragraphs>28</Paragraphs>
  <Slides>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Berlin Sans FB Demi</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Marianne Brand</dc:creator>
  <cp:lastModifiedBy>Emma Saunders</cp:lastModifiedBy>
  <cp:revision>580</cp:revision>
  <dcterms:created xsi:type="dcterms:W3CDTF">2026-04-21T10:41:48Z</dcterms:created>
  <dcterms:modified xsi:type="dcterms:W3CDTF">2026-10-09T13:53:42Z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0x010100D6212018540EC1469E25A1F54B32B318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xd_ProgID">
    <vt:lpwstr/>
  </property>
  <property fmtid="{D5CDD505-2E9C-101B-9397-08002B2CF9AE}" pid="10" name="TemplateUrl">
    <vt:lpwstr/>
  </property>
  <property fmtid="{D5CDD505-2E9C-101B-9397-08002B2CF9AE}" pid="11" name="xd_Signature">
    <vt:bool>false</vt:bool>
  </property>
  <property fmtid="{D5CDD505-2E9C-101B-9397-08002B2CF9AE}" pid="12" name="GUID">
    <vt:lpwstr>18a0cd67-b8b6-4938-8ae2-adea9e113af8</vt:lpwstr>
  </property>
</Properties>
</file>